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3.jpg" ContentType="image/jpeg"/>
  <Override PartName="/ppt/media/image1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77" r:id="rId2"/>
    <p:sldId id="256" r:id="rId3"/>
    <p:sldId id="257" r:id="rId4"/>
    <p:sldId id="259" r:id="rId5"/>
    <p:sldId id="260" r:id="rId6"/>
    <p:sldId id="261" r:id="rId7"/>
    <p:sldId id="262" r:id="rId8"/>
    <p:sldId id="268" r:id="rId9"/>
    <p:sldId id="269" r:id="rId10"/>
    <p:sldId id="270" r:id="rId11"/>
    <p:sldId id="271" r:id="rId12"/>
    <p:sldId id="263" r:id="rId13"/>
    <p:sldId id="264" r:id="rId14"/>
    <p:sldId id="266" r:id="rId15"/>
    <p:sldId id="272" r:id="rId16"/>
    <p:sldId id="273" r:id="rId17"/>
    <p:sldId id="274" r:id="rId18"/>
    <p:sldId id="275" r:id="rId19"/>
    <p:sldId id="267" r:id="rId20"/>
    <p:sldId id="276"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5BCAD085-E8A6-8845-BD4E-CB4CCA059FC4}" type="datetimeFigureOut">
              <a:rPr lang="en-US" smtClean="0"/>
              <a:t>8/22/2024</a:t>
            </a:fld>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812793"/>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9048369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7977601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98144193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4780060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6450722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8/22/2024</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26976403"/>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0202576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6574172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5BCAD085-E8A6-8845-BD4E-CB4CCA059FC4}" type="datetimeFigureOut">
              <a:rPr lang="en-US" smtClean="0"/>
              <a:t>8/22/2024</a:t>
            </a:fld>
            <a:endParaRPr lang="en-US"/>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3473720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9059121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1373064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1595062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053032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7924045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464460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9780047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CAD085-E8A6-8845-BD4E-CB4CCA059FC4}" type="datetimeFigureOut">
              <a:rPr lang="en-US" smtClean="0"/>
              <a:t>8/22/2024</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72075430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31C00-EFBC-4C90-9C1E-D3DA0C84883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E18C816-DDDA-4170-A993-4537AF5569DE}"/>
              </a:ext>
            </a:extLst>
          </p:cNvPr>
          <p:cNvPicPr>
            <a:picLocks noGrp="1" noChangeAspect="1"/>
          </p:cNvPicPr>
          <p:nvPr>
            <p:ph idx="1"/>
          </p:nvPr>
        </p:nvPicPr>
        <p:blipFill>
          <a:blip r:embed="rId2"/>
          <a:stretch>
            <a:fillRect/>
          </a:stretch>
        </p:blipFill>
        <p:spPr>
          <a:xfrm>
            <a:off x="0" y="0"/>
            <a:ext cx="9144000" cy="6858000"/>
          </a:xfrm>
        </p:spPr>
      </p:pic>
    </p:spTree>
    <p:extLst>
      <p:ext uri="{BB962C8B-B14F-4D97-AF65-F5344CB8AC3E}">
        <p14:creationId xmlns:p14="http://schemas.microsoft.com/office/powerpoint/2010/main" val="252615774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D402-969E-4A16-A0DF-1BCFA28EA3CF}"/>
              </a:ext>
            </a:extLst>
          </p:cNvPr>
          <p:cNvSpPr>
            <a:spLocks noGrp="1"/>
          </p:cNvSpPr>
          <p:nvPr>
            <p:ph type="title"/>
          </p:nvPr>
        </p:nvSpPr>
        <p:spPr>
          <a:xfrm>
            <a:off x="0" y="0"/>
            <a:ext cx="8701314" cy="1478570"/>
          </a:xfrm>
        </p:spPr>
        <p:txBody>
          <a:bodyPr>
            <a:normAutofit/>
          </a:bodyPr>
          <a:lstStyle/>
          <a:p>
            <a:pPr marL="285750" indent="-285750" algn="l">
              <a:buFont typeface="Arial" panose="020B0604020202020204" pitchFamily="34" charset="0"/>
              <a:buChar char="•"/>
            </a:pPr>
            <a:r>
              <a:rPr lang="en-US" altLang="en-US" sz="1800" b="1" cap="none" dirty="0">
                <a:latin typeface="Arial" panose="020B0604020202020204" pitchFamily="34" charset="0"/>
              </a:rPr>
              <a:t>Ticket Prices by Airline:</a:t>
            </a:r>
            <a:r>
              <a:rPr lang="en-US" altLang="en-US" sz="1800" cap="none" dirty="0">
                <a:latin typeface="Arial" panose="020B0604020202020204" pitchFamily="34" charset="0"/>
              </a:rPr>
              <a:t> Illustrates how different airlines price their tickets, with some airlines consistently charging higher prices than others. </a:t>
            </a:r>
            <a:endParaRPr lang="en-IN" sz="1800" dirty="0"/>
          </a:p>
        </p:txBody>
      </p:sp>
      <p:pic>
        <p:nvPicPr>
          <p:cNvPr id="4" name="Content Placeholder 3">
            <a:extLst>
              <a:ext uri="{FF2B5EF4-FFF2-40B4-BE49-F238E27FC236}">
                <a16:creationId xmlns:a16="http://schemas.microsoft.com/office/drawing/2014/main" id="{672F18B6-D1A4-4636-85DC-EFF4F6326C43}"/>
              </a:ext>
            </a:extLst>
          </p:cNvPr>
          <p:cNvPicPr>
            <a:picLocks noGrp="1" noChangeAspect="1"/>
          </p:cNvPicPr>
          <p:nvPr>
            <p:ph idx="1"/>
          </p:nvPr>
        </p:nvPicPr>
        <p:blipFill>
          <a:blip r:embed="rId2"/>
          <a:stretch>
            <a:fillRect/>
          </a:stretch>
        </p:blipFill>
        <p:spPr>
          <a:xfrm>
            <a:off x="442686" y="1171914"/>
            <a:ext cx="8258628" cy="5012985"/>
          </a:xfrm>
          <a:prstGeom prst="rect">
            <a:avLst/>
          </a:prstGeom>
        </p:spPr>
      </p:pic>
    </p:spTree>
    <p:extLst>
      <p:ext uri="{BB962C8B-B14F-4D97-AF65-F5344CB8AC3E}">
        <p14:creationId xmlns:p14="http://schemas.microsoft.com/office/powerpoint/2010/main" val="304321540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5B703-1E88-46FA-A43B-D0FF7EDEB63B}"/>
              </a:ext>
            </a:extLst>
          </p:cNvPr>
          <p:cNvSpPr>
            <a:spLocks noGrp="1"/>
          </p:cNvSpPr>
          <p:nvPr>
            <p:ph type="title"/>
          </p:nvPr>
        </p:nvSpPr>
        <p:spPr>
          <a:xfrm>
            <a:off x="2122464" y="-426960"/>
            <a:ext cx="7429499" cy="1478570"/>
          </a:xfrm>
        </p:spPr>
        <p:txBody>
          <a:bodyPr/>
          <a:lstStyle/>
          <a:p>
            <a:r>
              <a:rPr lang="en-IN" b="1" u="sng" dirty="0"/>
              <a:t>Correlation Heatmap</a:t>
            </a:r>
          </a:p>
        </p:txBody>
      </p:sp>
      <p:pic>
        <p:nvPicPr>
          <p:cNvPr id="5" name="Content Placeholder 4">
            <a:extLst>
              <a:ext uri="{FF2B5EF4-FFF2-40B4-BE49-F238E27FC236}">
                <a16:creationId xmlns:a16="http://schemas.microsoft.com/office/drawing/2014/main" id="{A072AA15-8EDB-43DE-9072-429B714B7C14}"/>
              </a:ext>
            </a:extLst>
          </p:cNvPr>
          <p:cNvPicPr>
            <a:picLocks noGrp="1" noChangeAspect="1"/>
          </p:cNvPicPr>
          <p:nvPr>
            <p:ph idx="1"/>
          </p:nvPr>
        </p:nvPicPr>
        <p:blipFill>
          <a:blip r:embed="rId2"/>
          <a:stretch>
            <a:fillRect/>
          </a:stretch>
        </p:blipFill>
        <p:spPr>
          <a:xfrm>
            <a:off x="173888" y="1614715"/>
            <a:ext cx="8679293" cy="4930960"/>
          </a:xfrm>
        </p:spPr>
      </p:pic>
      <p:sp>
        <p:nvSpPr>
          <p:cNvPr id="8" name="TextBox 7">
            <a:extLst>
              <a:ext uri="{FF2B5EF4-FFF2-40B4-BE49-F238E27FC236}">
                <a16:creationId xmlns:a16="http://schemas.microsoft.com/office/drawing/2014/main" id="{2BF142C2-27F2-4627-BB4B-B601C7D9B571}"/>
              </a:ext>
            </a:extLst>
          </p:cNvPr>
          <p:cNvSpPr txBox="1"/>
          <p:nvPr/>
        </p:nvSpPr>
        <p:spPr>
          <a:xfrm>
            <a:off x="113732" y="312325"/>
            <a:ext cx="8739449" cy="1754326"/>
          </a:xfrm>
          <a:prstGeom prst="rect">
            <a:avLst/>
          </a:prstGeom>
          <a:noFill/>
        </p:spPr>
        <p:txBody>
          <a:bodyPr wrap="square" rtlCol="0">
            <a:spAutoFit/>
          </a:bodyPr>
          <a:lstStyle/>
          <a:p>
            <a:pPr lvl="0" defTabSz="914400" eaLnBrk="0" fontAlgn="base" hangingPunct="0">
              <a:spcBef>
                <a:spcPct val="0"/>
              </a:spcBef>
              <a:spcAft>
                <a:spcPct val="0"/>
              </a:spcAft>
            </a:pPr>
            <a:endParaRPr lang="en-US" altLang="en-US" dirty="0">
              <a:latin typeface="Arial" panose="020B0604020202020204" pitchFamily="34" charset="0"/>
            </a:endParaRPr>
          </a:p>
          <a:p>
            <a:pPr lvl="0" defTabSz="914400" eaLnBrk="0" fontAlgn="base" hangingPunct="0">
              <a:spcBef>
                <a:spcPct val="0"/>
              </a:spcBef>
              <a:spcAft>
                <a:spcPct val="0"/>
              </a:spcAft>
            </a:pPr>
            <a:r>
              <a:rPr lang="en-US" altLang="en-US" b="1" dirty="0">
                <a:latin typeface="Arial" panose="020B0604020202020204" pitchFamily="34" charset="0"/>
              </a:rPr>
              <a:t>Strong Positive Correlations:</a:t>
            </a:r>
            <a:endParaRPr lang="en-US" altLang="en-US" dirty="0">
              <a:latin typeface="Arial" panose="020B0604020202020204" pitchFamily="34" charset="0"/>
            </a:endParaRPr>
          </a:p>
          <a:p>
            <a:pPr marL="342900" lvl="0" indent="-342900" defTabSz="914400" eaLnBrk="0" fontAlgn="base" hangingPunct="0">
              <a:spcBef>
                <a:spcPct val="0"/>
              </a:spcBef>
              <a:spcAft>
                <a:spcPct val="0"/>
              </a:spcAft>
              <a:buFont typeface="+mj-lt"/>
              <a:buAutoNum type="arabicPeriod"/>
            </a:pPr>
            <a:r>
              <a:rPr lang="en-US" altLang="en-US" b="1" dirty="0">
                <a:latin typeface="Arial" panose="020B0604020202020204" pitchFamily="34" charset="0"/>
              </a:rPr>
              <a:t>Total Stops and Price:</a:t>
            </a:r>
            <a:r>
              <a:rPr lang="en-US" altLang="en-US" dirty="0">
                <a:latin typeface="Arial" panose="020B0604020202020204" pitchFamily="34" charset="0"/>
              </a:rPr>
              <a:t> More stops generally lead to higher ticket prices.</a:t>
            </a:r>
          </a:p>
          <a:p>
            <a:pPr marL="342900" lvl="0" indent="-342900" defTabSz="914400" eaLnBrk="0" fontAlgn="base" hangingPunct="0">
              <a:spcBef>
                <a:spcPct val="0"/>
              </a:spcBef>
              <a:spcAft>
                <a:spcPct val="0"/>
              </a:spcAft>
              <a:buFont typeface="+mj-lt"/>
              <a:buAutoNum type="arabicPeriod"/>
            </a:pPr>
            <a:r>
              <a:rPr lang="en-US" altLang="en-US" b="1" dirty="0">
                <a:latin typeface="Arial" panose="020B0604020202020204" pitchFamily="34" charset="0"/>
              </a:rPr>
              <a:t>Duration and Price:</a:t>
            </a:r>
            <a:r>
              <a:rPr lang="en-US" altLang="en-US" dirty="0">
                <a:latin typeface="Arial" panose="020B0604020202020204" pitchFamily="34" charset="0"/>
              </a:rPr>
              <a:t> Longer flight durations are associated with higher prices.</a:t>
            </a:r>
          </a:p>
          <a:p>
            <a:pPr lvl="0" defTabSz="914400" eaLnBrk="0" fontAlgn="base" hangingPunct="0">
              <a:spcBef>
                <a:spcPct val="0"/>
              </a:spcBef>
              <a:spcAft>
                <a:spcPct val="0"/>
              </a:spcAft>
            </a:pPr>
            <a:endParaRPr lang="en-US" altLang="en-US" dirty="0">
              <a:latin typeface="Arial" panose="020B0604020202020204" pitchFamily="34" charset="0"/>
            </a:endParaRPr>
          </a:p>
          <a:p>
            <a:endParaRPr lang="en-IN" dirty="0"/>
          </a:p>
        </p:txBody>
      </p:sp>
    </p:spTree>
    <p:extLst>
      <p:ext uri="{BB962C8B-B14F-4D97-AF65-F5344CB8AC3E}">
        <p14:creationId xmlns:p14="http://schemas.microsoft.com/office/powerpoint/2010/main" val="349587655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478" y="-232382"/>
            <a:ext cx="7429499" cy="1478570"/>
          </a:xfrm>
        </p:spPr>
        <p:txBody>
          <a:bodyPr/>
          <a:lstStyle/>
          <a:p>
            <a:r>
              <a:rPr b="1" u="sng" dirty="0"/>
              <a:t>Feature Engineering</a:t>
            </a:r>
          </a:p>
        </p:txBody>
      </p:sp>
      <p:sp>
        <p:nvSpPr>
          <p:cNvPr id="5" name="Rectangle 2">
            <a:extLst>
              <a:ext uri="{FF2B5EF4-FFF2-40B4-BE49-F238E27FC236}">
                <a16:creationId xmlns:a16="http://schemas.microsoft.com/office/drawing/2014/main" id="{13205519-701A-4B02-A527-A39B5E176BE0}"/>
              </a:ext>
            </a:extLst>
          </p:cNvPr>
          <p:cNvSpPr>
            <a:spLocks noGrp="1" noChangeArrowheads="1"/>
          </p:cNvSpPr>
          <p:nvPr>
            <p:ph idx="1"/>
          </p:nvPr>
        </p:nvSpPr>
        <p:spPr bwMode="auto">
          <a:xfrm>
            <a:off x="106759" y="784523"/>
            <a:ext cx="76311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Total Stops:</a:t>
            </a:r>
            <a:r>
              <a:rPr kumimoji="0" lang="en-US" altLang="en-US" sz="1800" b="0" i="0" u="none" strike="noStrike" cap="none" normalizeH="0" baseline="0" dirty="0">
                <a:ln>
                  <a:noFill/>
                </a:ln>
                <a:solidFill>
                  <a:schemeClr val="tx1"/>
                </a:solidFill>
                <a:effectLst/>
                <a:latin typeface="Arial" panose="020B0604020202020204" pitchFamily="34" charset="0"/>
              </a:rPr>
              <a:t> The number of stops in a journey.</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Flight Duration:</a:t>
            </a:r>
            <a:r>
              <a:rPr kumimoji="0" lang="en-US" altLang="en-US" sz="1800" b="0" i="0" u="none" strike="noStrike" cap="none" normalizeH="0" baseline="0" dirty="0">
                <a:ln>
                  <a:noFill/>
                </a:ln>
                <a:solidFill>
                  <a:schemeClr val="tx1"/>
                </a:solidFill>
                <a:effectLst/>
                <a:latin typeface="Arial" panose="020B0604020202020204" pitchFamily="34" charset="0"/>
              </a:rPr>
              <a:t> Total duration of the flight.</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Journey Date:</a:t>
            </a:r>
            <a:r>
              <a:rPr kumimoji="0" lang="en-US" altLang="en-US" sz="1800" b="0" i="0" u="none" strike="noStrike" cap="none" normalizeH="0" baseline="0" dirty="0">
                <a:ln>
                  <a:noFill/>
                </a:ln>
                <a:solidFill>
                  <a:schemeClr val="tx1"/>
                </a:solidFill>
                <a:effectLst/>
                <a:latin typeface="Arial" panose="020B0604020202020204" pitchFamily="34" charset="0"/>
              </a:rPr>
              <a:t> Extracting the day and month from the date of journey. </a:t>
            </a:r>
          </a:p>
        </p:txBody>
      </p:sp>
      <p:pic>
        <p:nvPicPr>
          <p:cNvPr id="7" name="Picture 6">
            <a:extLst>
              <a:ext uri="{FF2B5EF4-FFF2-40B4-BE49-F238E27FC236}">
                <a16:creationId xmlns:a16="http://schemas.microsoft.com/office/drawing/2014/main" id="{244DA117-C6DE-4C15-A923-A2A59873BCE5}"/>
              </a:ext>
            </a:extLst>
          </p:cNvPr>
          <p:cNvPicPr>
            <a:picLocks noChangeAspect="1"/>
          </p:cNvPicPr>
          <p:nvPr/>
        </p:nvPicPr>
        <p:blipFill>
          <a:blip r:embed="rId2"/>
          <a:stretch>
            <a:fillRect/>
          </a:stretch>
        </p:blipFill>
        <p:spPr>
          <a:xfrm>
            <a:off x="87086" y="1707853"/>
            <a:ext cx="8950155" cy="49832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705" y="-411214"/>
            <a:ext cx="8824684" cy="1478570"/>
          </a:xfrm>
        </p:spPr>
        <p:txBody>
          <a:bodyPr/>
          <a:lstStyle/>
          <a:p>
            <a:r>
              <a:rPr b="1" u="sng" dirty="0"/>
              <a:t>Model Training and Evaluation</a:t>
            </a:r>
          </a:p>
        </p:txBody>
      </p:sp>
      <p:sp>
        <p:nvSpPr>
          <p:cNvPr id="4" name="Rectangle 1">
            <a:extLst>
              <a:ext uri="{FF2B5EF4-FFF2-40B4-BE49-F238E27FC236}">
                <a16:creationId xmlns:a16="http://schemas.microsoft.com/office/drawing/2014/main" id="{C3190A44-3A85-49C2-937F-E16A6A214E35}"/>
              </a:ext>
            </a:extLst>
          </p:cNvPr>
          <p:cNvSpPr>
            <a:spLocks noGrp="1" noChangeArrowheads="1"/>
          </p:cNvSpPr>
          <p:nvPr>
            <p:ph idx="1"/>
          </p:nvPr>
        </p:nvSpPr>
        <p:spPr bwMode="auto">
          <a:xfrm>
            <a:off x="-1" y="608824"/>
            <a:ext cx="898434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Baseline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Model:</a:t>
            </a:r>
            <a:r>
              <a:rPr kumimoji="0" lang="en-US" altLang="en-US" sz="1800" b="0" i="0" u="none" strike="noStrike" cap="none" normalizeH="0" baseline="0" dirty="0">
                <a:ln>
                  <a:noFill/>
                </a:ln>
                <a:solidFill>
                  <a:schemeClr val="tx1"/>
                </a:solidFill>
                <a:effectLst/>
                <a:latin typeface="Arial" panose="020B0604020202020204" pitchFamily="34" charset="0"/>
              </a:rPr>
              <a:t> Random Forest Regressor</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Performance:</a:t>
            </a:r>
            <a:r>
              <a:rPr kumimoji="0" lang="en-US" altLang="en-US" sz="1800" b="0" i="0" u="none" strike="noStrike" cap="none" normalizeH="0" baseline="0" dirty="0">
                <a:ln>
                  <a:noFill/>
                </a:ln>
                <a:solidFill>
                  <a:schemeClr val="tx1"/>
                </a:solidFill>
                <a:effectLst/>
                <a:latin typeface="Arial" panose="020B0604020202020204" pitchFamily="34" charset="0"/>
              </a:rPr>
              <a:t> Achieved an R² score of 0.718 on the test set.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Evaluation Metrics: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MAE:</a:t>
            </a:r>
            <a:r>
              <a:rPr kumimoji="0" lang="en-US" altLang="en-US" sz="1800" b="0" i="0" u="none" strike="noStrike" cap="none" normalizeH="0" baseline="0" dirty="0">
                <a:ln>
                  <a:noFill/>
                </a:ln>
                <a:solidFill>
                  <a:schemeClr val="tx1"/>
                </a:solidFill>
                <a:effectLst/>
                <a:latin typeface="Arial" panose="020B0604020202020204" pitchFamily="34" charset="0"/>
              </a:rPr>
              <a:t> 1398.05</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RMSE:</a:t>
            </a:r>
            <a:r>
              <a:rPr kumimoji="0" lang="en-US" altLang="en-US" sz="1800" b="0" i="0" u="none" strike="noStrike" cap="none" normalizeH="0" baseline="0" dirty="0">
                <a:ln>
                  <a:noFill/>
                </a:ln>
                <a:solidFill>
                  <a:schemeClr val="tx1"/>
                </a:solidFill>
                <a:effectLst/>
                <a:latin typeface="Arial" panose="020B0604020202020204" pitchFamily="34" charset="0"/>
              </a:rPr>
              <a:t> 2234.97</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R²:</a:t>
            </a:r>
            <a:r>
              <a:rPr kumimoji="0" lang="en-US" altLang="en-US" sz="1800" b="0" i="0" u="none" strike="noStrike" cap="none" normalizeH="0" baseline="0" dirty="0">
                <a:ln>
                  <a:noFill/>
                </a:ln>
                <a:solidFill>
                  <a:schemeClr val="tx1"/>
                </a:solidFill>
                <a:effectLst/>
                <a:latin typeface="Arial" panose="020B0604020202020204" pitchFamily="34" charset="0"/>
              </a:rPr>
              <a:t> 0.718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249E9F27-D4BB-41E7-BA06-1D7108FCE73B}"/>
              </a:ext>
            </a:extLst>
          </p:cNvPr>
          <p:cNvPicPr>
            <a:picLocks noChangeAspect="1"/>
          </p:cNvPicPr>
          <p:nvPr/>
        </p:nvPicPr>
        <p:blipFill>
          <a:blip r:embed="rId2"/>
          <a:stretch>
            <a:fillRect/>
          </a:stretch>
        </p:blipFill>
        <p:spPr>
          <a:xfrm>
            <a:off x="159658" y="3004457"/>
            <a:ext cx="8824684" cy="3657599"/>
          </a:xfrm>
          <a:prstGeom prst="rect">
            <a:avLst/>
          </a:prstGeom>
        </p:spPr>
      </p:pic>
      <p:pic>
        <p:nvPicPr>
          <p:cNvPr id="10" name="Picture 9">
            <a:extLst>
              <a:ext uri="{FF2B5EF4-FFF2-40B4-BE49-F238E27FC236}">
                <a16:creationId xmlns:a16="http://schemas.microsoft.com/office/drawing/2014/main" id="{9054E2E9-8A92-40EB-96C9-C5107A50E11F}"/>
              </a:ext>
            </a:extLst>
          </p:cNvPr>
          <p:cNvPicPr>
            <a:picLocks noChangeAspect="1"/>
          </p:cNvPicPr>
          <p:nvPr/>
        </p:nvPicPr>
        <p:blipFill>
          <a:blip r:embed="rId3"/>
          <a:stretch>
            <a:fillRect/>
          </a:stretch>
        </p:blipFill>
        <p:spPr>
          <a:xfrm>
            <a:off x="2063751" y="2141735"/>
            <a:ext cx="6920592" cy="704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1" y="-358309"/>
            <a:ext cx="7429499" cy="1478570"/>
          </a:xfrm>
        </p:spPr>
        <p:txBody>
          <a:bodyPr/>
          <a:lstStyle/>
          <a:p>
            <a:r>
              <a:rPr b="1" u="sng" dirty="0"/>
              <a:t>Hyperparameter Tuning</a:t>
            </a:r>
          </a:p>
        </p:txBody>
      </p:sp>
      <p:sp>
        <p:nvSpPr>
          <p:cNvPr id="3" name="Content Placeholder 2"/>
          <p:cNvSpPr>
            <a:spLocks noGrp="1"/>
          </p:cNvSpPr>
          <p:nvPr>
            <p:ph idx="1"/>
          </p:nvPr>
        </p:nvSpPr>
        <p:spPr>
          <a:xfrm>
            <a:off x="1" y="609372"/>
            <a:ext cx="4673600" cy="6096227"/>
          </a:xfrm>
        </p:spPr>
        <p:txBody>
          <a:bodyPr>
            <a:normAutofit/>
          </a:bodyPr>
          <a:lstStyle/>
          <a:p>
            <a:pPr>
              <a:buFont typeface="Wingdings" panose="05000000000000000000" pitchFamily="2" charset="2"/>
              <a:buChar char="v"/>
            </a:pPr>
            <a:r>
              <a:rPr lang="en-IN" b="1" dirty="0" err="1"/>
              <a:t>Results:Best</a:t>
            </a:r>
            <a:r>
              <a:rPr lang="en-IN" b="1" dirty="0"/>
              <a:t> Parameters:</a:t>
            </a:r>
          </a:p>
          <a:p>
            <a:r>
              <a:rPr lang="en-IN" dirty="0" err="1"/>
              <a:t>n_estimators</a:t>
            </a:r>
            <a:r>
              <a:rPr lang="en-IN" dirty="0"/>
              <a:t>: 1100, </a:t>
            </a:r>
          </a:p>
          <a:p>
            <a:r>
              <a:rPr lang="en-IN" dirty="0" err="1"/>
              <a:t>max_depth</a:t>
            </a:r>
            <a:r>
              <a:rPr lang="en-IN" dirty="0"/>
              <a:t>: 15, </a:t>
            </a:r>
          </a:p>
          <a:p>
            <a:r>
              <a:rPr lang="en-IN" dirty="0" err="1"/>
              <a:t>min_samples_split</a:t>
            </a:r>
            <a:r>
              <a:rPr lang="en-IN" dirty="0"/>
              <a:t>: 10,</a:t>
            </a:r>
          </a:p>
          <a:p>
            <a:r>
              <a:rPr lang="en-IN" dirty="0" err="1"/>
              <a:t>min_samples_leaf</a:t>
            </a:r>
            <a:r>
              <a:rPr lang="en-IN" dirty="0"/>
              <a:t>: 2, </a:t>
            </a:r>
          </a:p>
          <a:p>
            <a:r>
              <a:rPr lang="en-IN" dirty="0" err="1"/>
              <a:t>max_features</a:t>
            </a:r>
            <a:r>
              <a:rPr lang="en-IN" dirty="0"/>
              <a:t>: 'sqrt'</a:t>
            </a:r>
          </a:p>
          <a:p>
            <a:pPr>
              <a:buFont typeface="Wingdings" panose="05000000000000000000" pitchFamily="2" charset="2"/>
              <a:buChar char="v"/>
            </a:pPr>
            <a:r>
              <a:rPr lang="en-IN" b="1" dirty="0"/>
              <a:t>Performance After Tuning:</a:t>
            </a:r>
            <a:endParaRPr lang="en-IN" dirty="0"/>
          </a:p>
          <a:p>
            <a:r>
              <a:rPr lang="en-IN" b="1" dirty="0"/>
              <a:t>MAE:</a:t>
            </a:r>
            <a:r>
              <a:rPr lang="en-IN" dirty="0"/>
              <a:t> 1417.80</a:t>
            </a:r>
          </a:p>
          <a:p>
            <a:r>
              <a:rPr lang="en-IN" b="1" dirty="0"/>
              <a:t>RMSE:</a:t>
            </a:r>
            <a:r>
              <a:rPr lang="en-IN" dirty="0"/>
              <a:t> 2465.18</a:t>
            </a:r>
          </a:p>
          <a:p>
            <a:r>
              <a:rPr lang="en-IN" b="1" dirty="0"/>
              <a:t>R²:</a:t>
            </a:r>
            <a:r>
              <a:rPr lang="en-IN" dirty="0"/>
              <a:t> 0.718</a:t>
            </a:r>
          </a:p>
        </p:txBody>
      </p:sp>
      <p:pic>
        <p:nvPicPr>
          <p:cNvPr id="11" name="Picture 10">
            <a:extLst>
              <a:ext uri="{FF2B5EF4-FFF2-40B4-BE49-F238E27FC236}">
                <a16:creationId xmlns:a16="http://schemas.microsoft.com/office/drawing/2014/main" id="{779499FB-C924-4693-A45F-A166BEC0AEE2}"/>
              </a:ext>
            </a:extLst>
          </p:cNvPr>
          <p:cNvPicPr>
            <a:picLocks noChangeAspect="1"/>
          </p:cNvPicPr>
          <p:nvPr/>
        </p:nvPicPr>
        <p:blipFill>
          <a:blip r:embed="rId2"/>
          <a:stretch>
            <a:fillRect/>
          </a:stretch>
        </p:blipFill>
        <p:spPr>
          <a:xfrm>
            <a:off x="4133848" y="736577"/>
            <a:ext cx="4673600" cy="2514623"/>
          </a:xfrm>
          <a:prstGeom prst="rect">
            <a:avLst/>
          </a:prstGeom>
        </p:spPr>
      </p:pic>
      <p:pic>
        <p:nvPicPr>
          <p:cNvPr id="13" name="Picture 12">
            <a:extLst>
              <a:ext uri="{FF2B5EF4-FFF2-40B4-BE49-F238E27FC236}">
                <a16:creationId xmlns:a16="http://schemas.microsoft.com/office/drawing/2014/main" id="{15A5DB04-337D-4C1F-A8D8-9797F7FC575C}"/>
              </a:ext>
            </a:extLst>
          </p:cNvPr>
          <p:cNvPicPr>
            <a:picLocks noChangeAspect="1"/>
          </p:cNvPicPr>
          <p:nvPr/>
        </p:nvPicPr>
        <p:blipFill>
          <a:blip r:embed="rId3"/>
          <a:stretch>
            <a:fillRect/>
          </a:stretch>
        </p:blipFill>
        <p:spPr>
          <a:xfrm>
            <a:off x="4133848" y="3606801"/>
            <a:ext cx="4673600" cy="30234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DBD2B-7C16-417E-9D58-FC7F9E4613B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B8B4484-520B-4968-A7D3-4C8358C58CA5}"/>
              </a:ext>
            </a:extLst>
          </p:cNvPr>
          <p:cNvPicPr>
            <a:picLocks noGrp="1" noChangeAspect="1"/>
          </p:cNvPicPr>
          <p:nvPr>
            <p:ph idx="1"/>
          </p:nvPr>
        </p:nvPicPr>
        <p:blipFill>
          <a:blip r:embed="rId2"/>
          <a:stretch>
            <a:fillRect/>
          </a:stretch>
        </p:blipFill>
        <p:spPr>
          <a:xfrm>
            <a:off x="212521" y="123032"/>
            <a:ext cx="8568622" cy="3541712"/>
          </a:xfrm>
        </p:spPr>
      </p:pic>
      <p:pic>
        <p:nvPicPr>
          <p:cNvPr id="7" name="Picture 6">
            <a:extLst>
              <a:ext uri="{FF2B5EF4-FFF2-40B4-BE49-F238E27FC236}">
                <a16:creationId xmlns:a16="http://schemas.microsoft.com/office/drawing/2014/main" id="{DA3AB041-475A-493F-98A2-532FBE62E832}"/>
              </a:ext>
            </a:extLst>
          </p:cNvPr>
          <p:cNvPicPr>
            <a:picLocks noChangeAspect="1"/>
          </p:cNvPicPr>
          <p:nvPr/>
        </p:nvPicPr>
        <p:blipFill>
          <a:blip r:embed="rId3"/>
          <a:stretch>
            <a:fillRect/>
          </a:stretch>
        </p:blipFill>
        <p:spPr>
          <a:xfrm>
            <a:off x="212521" y="3997003"/>
            <a:ext cx="8568622" cy="819048"/>
          </a:xfrm>
          <a:prstGeom prst="rect">
            <a:avLst/>
          </a:prstGeom>
        </p:spPr>
      </p:pic>
      <p:pic>
        <p:nvPicPr>
          <p:cNvPr id="11" name="Picture 10">
            <a:extLst>
              <a:ext uri="{FF2B5EF4-FFF2-40B4-BE49-F238E27FC236}">
                <a16:creationId xmlns:a16="http://schemas.microsoft.com/office/drawing/2014/main" id="{DB3EB457-9A7B-4D78-8DDF-4347C5476A00}"/>
              </a:ext>
            </a:extLst>
          </p:cNvPr>
          <p:cNvPicPr>
            <a:picLocks noChangeAspect="1"/>
          </p:cNvPicPr>
          <p:nvPr/>
        </p:nvPicPr>
        <p:blipFill>
          <a:blip r:embed="rId4"/>
          <a:stretch>
            <a:fillRect/>
          </a:stretch>
        </p:blipFill>
        <p:spPr>
          <a:xfrm>
            <a:off x="212521" y="5144107"/>
            <a:ext cx="8568622" cy="1095375"/>
          </a:xfrm>
          <a:prstGeom prst="rect">
            <a:avLst/>
          </a:prstGeom>
        </p:spPr>
      </p:pic>
    </p:spTree>
    <p:extLst>
      <p:ext uri="{BB962C8B-B14F-4D97-AF65-F5344CB8AC3E}">
        <p14:creationId xmlns:p14="http://schemas.microsoft.com/office/powerpoint/2010/main" val="255035775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0022-99FA-4B6A-A065-1E7F8FBDD80B}"/>
              </a:ext>
            </a:extLst>
          </p:cNvPr>
          <p:cNvSpPr>
            <a:spLocks noGrp="1"/>
          </p:cNvSpPr>
          <p:nvPr>
            <p:ph type="title"/>
          </p:nvPr>
        </p:nvSpPr>
        <p:spPr>
          <a:xfrm>
            <a:off x="1714501" y="-400049"/>
            <a:ext cx="7429499" cy="1478570"/>
          </a:xfrm>
        </p:spPr>
        <p:txBody>
          <a:bodyPr/>
          <a:lstStyle/>
          <a:p>
            <a:r>
              <a:rPr lang="en-IN" b="1" u="sng" dirty="0"/>
              <a:t>Correlation Heatmap</a:t>
            </a:r>
          </a:p>
        </p:txBody>
      </p:sp>
      <p:sp>
        <p:nvSpPr>
          <p:cNvPr id="4" name="Rectangle 1">
            <a:extLst>
              <a:ext uri="{FF2B5EF4-FFF2-40B4-BE49-F238E27FC236}">
                <a16:creationId xmlns:a16="http://schemas.microsoft.com/office/drawing/2014/main" id="{185B9AC9-EBDC-4B35-9EB6-745C3B0745CD}"/>
              </a:ext>
            </a:extLst>
          </p:cNvPr>
          <p:cNvSpPr>
            <a:spLocks noGrp="1" noChangeArrowheads="1"/>
          </p:cNvSpPr>
          <p:nvPr>
            <p:ph idx="1"/>
          </p:nvPr>
        </p:nvSpPr>
        <p:spPr bwMode="auto">
          <a:xfrm>
            <a:off x="-1" y="695573"/>
            <a:ext cx="8998857"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Total Stops and Price (Strong Positive Correlation ~ 0.60):</a:t>
            </a:r>
            <a:r>
              <a:rPr kumimoji="0" lang="en-US" altLang="en-US" sz="1800" b="0" i="0" u="none" strike="noStrike" cap="none" normalizeH="0" baseline="0" dirty="0">
                <a:ln>
                  <a:noFill/>
                </a:ln>
                <a:solidFill>
                  <a:schemeClr val="tx1"/>
                </a:solidFill>
                <a:effectLst/>
                <a:latin typeface="Arial" panose="020B0604020202020204" pitchFamily="34" charset="0"/>
              </a:rPr>
              <a:t>This indicates that as the number of stops increases, the ticket price also tends to increase. Flights with more stops generally cost more due to longer travel times and increased operational complexity.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Duration (Hours and Minutes) and Price (Moderate Positive Correlation ~ 0.51): </a:t>
            </a:r>
            <a:r>
              <a:rPr kumimoji="0" lang="en-US" altLang="en-US" sz="1800" b="0" i="0" u="none" strike="noStrike" cap="none" normalizeH="0" baseline="0" dirty="0">
                <a:ln>
                  <a:noFill/>
                </a:ln>
                <a:solidFill>
                  <a:schemeClr val="tx1"/>
                </a:solidFill>
                <a:effectLst/>
                <a:latin typeface="Arial" panose="020B0604020202020204" pitchFamily="34" charset="0"/>
              </a:rPr>
              <a:t>There is a moderate positive correlation between flight duration (both in hours and total minutes) and ticket price. Longer flights, which likely cover greater distances or include more layovers, tend to be more expensive.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Total Stops and Duration (Hours and Minutes) (Strong Positive Correlation ~ 0.74): </a:t>
            </a:r>
            <a:r>
              <a:rPr kumimoji="0" lang="en-US" altLang="en-US" sz="1800" b="0" i="0" u="none" strike="noStrike" cap="none" normalizeH="0" baseline="0" dirty="0">
                <a:ln>
                  <a:noFill/>
                </a:ln>
                <a:solidFill>
                  <a:schemeClr val="tx1"/>
                </a:solidFill>
                <a:effectLst/>
                <a:latin typeface="Arial" panose="020B0604020202020204" pitchFamily="34" charset="0"/>
              </a:rPr>
              <a:t>This strong correlation shows that flights with more stops tend to have longer durations. This is expected as additional stops typically add to the overall travel time.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Journey Date/Month and Price (Weak Negative Correlation ~ -0.10 to -0.15):</a:t>
            </a: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There is a weak negative correlation between the journey date or month and the price, suggesting that certain times of the year may be associated with lower ticket prices, possibly due to low travel seasons or promotional periods.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Departure and Arrival Times (Very Weak to No Correlation):</a:t>
            </a: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Features like departure hour, minute, and arrival hour have little to no correlation with the ticket price, indicating that the time of day might not significantly impact pricing in the dataset you are analyzing.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341454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B793-C5CE-4785-BE3A-4C60AD23240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E6B4C84-AD45-4A9F-AA1A-FE3EF9A3214A}"/>
              </a:ext>
            </a:extLst>
          </p:cNvPr>
          <p:cNvPicPr>
            <a:picLocks noGrp="1" noChangeAspect="1"/>
          </p:cNvPicPr>
          <p:nvPr>
            <p:ph idx="1"/>
          </p:nvPr>
        </p:nvPicPr>
        <p:blipFill>
          <a:blip r:embed="rId2"/>
          <a:stretch>
            <a:fillRect/>
          </a:stretch>
        </p:blipFill>
        <p:spPr>
          <a:xfrm>
            <a:off x="157947" y="217487"/>
            <a:ext cx="8763004" cy="6444570"/>
          </a:xfrm>
        </p:spPr>
      </p:pic>
    </p:spTree>
    <p:extLst>
      <p:ext uri="{BB962C8B-B14F-4D97-AF65-F5344CB8AC3E}">
        <p14:creationId xmlns:p14="http://schemas.microsoft.com/office/powerpoint/2010/main" val="4045637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B4F-1F8D-4E9C-BF43-051BB02A7A97}"/>
              </a:ext>
            </a:extLst>
          </p:cNvPr>
          <p:cNvSpPr>
            <a:spLocks noGrp="1"/>
          </p:cNvSpPr>
          <p:nvPr>
            <p:ph type="title"/>
          </p:nvPr>
        </p:nvSpPr>
        <p:spPr>
          <a:xfrm>
            <a:off x="755144" y="-323165"/>
            <a:ext cx="7429499" cy="1478570"/>
          </a:xfrm>
        </p:spPr>
        <p:txBody>
          <a:bodyPr/>
          <a:lstStyle/>
          <a:p>
            <a:pPr algn="ctr"/>
            <a:r>
              <a:rPr lang="en-IN" b="1" u="sng" dirty="0"/>
              <a:t>Model Performance</a:t>
            </a:r>
          </a:p>
        </p:txBody>
      </p:sp>
      <p:pic>
        <p:nvPicPr>
          <p:cNvPr id="5" name="Content Placeholder 4">
            <a:extLst>
              <a:ext uri="{FF2B5EF4-FFF2-40B4-BE49-F238E27FC236}">
                <a16:creationId xmlns:a16="http://schemas.microsoft.com/office/drawing/2014/main" id="{8347D6E3-22CF-4CB9-9FBE-5AB198186CE9}"/>
              </a:ext>
            </a:extLst>
          </p:cNvPr>
          <p:cNvPicPr>
            <a:picLocks noGrp="1" noChangeAspect="1"/>
          </p:cNvPicPr>
          <p:nvPr>
            <p:ph idx="1"/>
          </p:nvPr>
        </p:nvPicPr>
        <p:blipFill>
          <a:blip r:embed="rId2"/>
          <a:stretch>
            <a:fillRect/>
          </a:stretch>
        </p:blipFill>
        <p:spPr>
          <a:xfrm>
            <a:off x="264816" y="1987643"/>
            <a:ext cx="8410157" cy="4469427"/>
          </a:xfrm>
        </p:spPr>
      </p:pic>
      <p:sp>
        <p:nvSpPr>
          <p:cNvPr id="6" name="TextBox 5">
            <a:extLst>
              <a:ext uri="{FF2B5EF4-FFF2-40B4-BE49-F238E27FC236}">
                <a16:creationId xmlns:a16="http://schemas.microsoft.com/office/drawing/2014/main" id="{A71F87E7-B509-4160-9448-DC4CA091EFE3}"/>
              </a:ext>
            </a:extLst>
          </p:cNvPr>
          <p:cNvSpPr txBox="1"/>
          <p:nvPr/>
        </p:nvSpPr>
        <p:spPr>
          <a:xfrm>
            <a:off x="0" y="693740"/>
            <a:ext cx="8242299" cy="923330"/>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latin typeface="Arial" panose="020B0604020202020204" pitchFamily="34" charset="0"/>
              </a:rPr>
              <a:t>The model performed well on the test data, with an R² score of 0.718. The scatter plot shows the alignment between predicted and actual prices, confirming the model's effectiveness.</a:t>
            </a:r>
          </a:p>
        </p:txBody>
      </p:sp>
      <p:sp>
        <p:nvSpPr>
          <p:cNvPr id="8" name="Rectangle 2">
            <a:extLst>
              <a:ext uri="{FF2B5EF4-FFF2-40B4-BE49-F238E27FC236}">
                <a16:creationId xmlns:a16="http://schemas.microsoft.com/office/drawing/2014/main" id="{AF78707E-1DB9-41AF-B297-6B71C3908D6E}"/>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562803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269"/>
            <a:ext cx="9274629" cy="1478570"/>
          </a:xfrm>
        </p:spPr>
        <p:txBody>
          <a:bodyPr/>
          <a:lstStyle/>
          <a:p>
            <a:pPr algn="ctr"/>
            <a:r>
              <a:rPr b="1" u="sng" dirty="0"/>
              <a:t>Conclusion and Recommendations</a:t>
            </a:r>
          </a:p>
        </p:txBody>
      </p:sp>
      <p:sp>
        <p:nvSpPr>
          <p:cNvPr id="4" name="Rectangle 1">
            <a:extLst>
              <a:ext uri="{FF2B5EF4-FFF2-40B4-BE49-F238E27FC236}">
                <a16:creationId xmlns:a16="http://schemas.microsoft.com/office/drawing/2014/main" id="{ECC61B4F-E5DD-4D95-88CB-AC2BB4E33A49}"/>
              </a:ext>
            </a:extLst>
          </p:cNvPr>
          <p:cNvSpPr>
            <a:spLocks noGrp="1" noChangeArrowheads="1"/>
          </p:cNvSpPr>
          <p:nvPr>
            <p:ph idx="1"/>
          </p:nvPr>
        </p:nvSpPr>
        <p:spPr bwMode="auto">
          <a:xfrm>
            <a:off x="92365" y="1194436"/>
            <a:ext cx="905163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457200" fontAlgn="base">
              <a:lnSpc>
                <a:spcPct val="100000"/>
              </a:lnSpc>
              <a:spcBef>
                <a:spcPct val="0"/>
              </a:spcBef>
              <a:spcAft>
                <a:spcPct val="0"/>
              </a:spcAft>
              <a:buSzTx/>
              <a:buNone/>
            </a:pPr>
            <a:r>
              <a:rPr lang="en-US" altLang="en-US" sz="1800" b="1" u="sng" dirty="0">
                <a:latin typeface="Arial" panose="020B0604020202020204" pitchFamily="34" charset="0"/>
              </a:rPr>
              <a:t>Key Findings:</a:t>
            </a:r>
          </a:p>
          <a:p>
            <a:pPr marL="0" lvl="0" indent="0" defTabSz="457200" fontAlgn="base">
              <a:lnSpc>
                <a:spcPct val="100000"/>
              </a:lnSpc>
              <a:spcBef>
                <a:spcPct val="0"/>
              </a:spcBef>
              <a:spcAft>
                <a:spcPct val="0"/>
              </a:spcAft>
              <a:buSzTx/>
              <a:buNone/>
            </a:pPr>
            <a:endParaRPr lang="en-US" altLang="en-US" sz="1800" b="1" u="sng" dirty="0">
              <a:latin typeface="Arial" panose="020B0604020202020204" pitchFamily="34" charset="0"/>
            </a:endParaRPr>
          </a:p>
          <a:p>
            <a:pPr marL="285750" lvl="1" indent="-285750" defTabSz="457200" fontAlgn="base">
              <a:lnSpc>
                <a:spcPct val="100000"/>
              </a:lnSpc>
              <a:spcBef>
                <a:spcPct val="0"/>
              </a:spcBef>
              <a:spcAft>
                <a:spcPct val="0"/>
              </a:spcAft>
              <a:buSzTx/>
            </a:pPr>
            <a:r>
              <a:rPr lang="en-US" altLang="en-US" sz="1800" dirty="0">
                <a:latin typeface="Arial" panose="020B0604020202020204" pitchFamily="34" charset="0"/>
              </a:rPr>
              <a:t>The tuned Random Forest model provided reliable predictions, making it a valuable tool for understanding and anticipating air ticket pricing trends.</a:t>
            </a:r>
          </a:p>
          <a:p>
            <a:pPr marL="285750" lvl="1" indent="-285750" defTabSz="457200" fontAlgn="base">
              <a:lnSpc>
                <a:spcPct val="100000"/>
              </a:lnSpc>
              <a:spcBef>
                <a:spcPct val="0"/>
              </a:spcBef>
              <a:spcAft>
                <a:spcPct val="0"/>
              </a:spcAft>
              <a:buSzTx/>
            </a:pPr>
            <a:r>
              <a:rPr lang="en-US" altLang="en-US" sz="1800" dirty="0">
                <a:latin typeface="Arial" panose="020B0604020202020204" pitchFamily="34" charset="0"/>
              </a:rPr>
              <a:t>The analysis highlighted the importance of factors like Total Stops and Duration, which play a critical role in determining flight prices. This information is crucial for both airlines and consumers.</a:t>
            </a:r>
          </a:p>
          <a:p>
            <a:pPr marL="285750" lvl="0" indent="-285750" defTabSz="457200" fontAlgn="base">
              <a:lnSpc>
                <a:spcPct val="100000"/>
              </a:lnSpc>
              <a:spcBef>
                <a:spcPct val="0"/>
              </a:spcBef>
              <a:spcAft>
                <a:spcPct val="0"/>
              </a:spcAft>
              <a:buSzTx/>
            </a:pPr>
            <a:endParaRPr lang="en-US" altLang="en-US" sz="1800" dirty="0">
              <a:latin typeface="Arial" panose="020B0604020202020204" pitchFamily="34" charset="0"/>
            </a:endParaRPr>
          </a:p>
          <a:p>
            <a:pPr marL="0" indent="0" defTabSz="457200" fontAlgn="base">
              <a:lnSpc>
                <a:spcPct val="100000"/>
              </a:lnSpc>
              <a:spcBef>
                <a:spcPct val="0"/>
              </a:spcBef>
              <a:spcAft>
                <a:spcPct val="0"/>
              </a:spcAft>
              <a:buSzTx/>
              <a:buNone/>
            </a:pPr>
            <a:r>
              <a:rPr lang="en-US" altLang="en-US" sz="1800" b="1" u="sng" dirty="0">
                <a:latin typeface="Arial" panose="020B0604020202020204" pitchFamily="34" charset="0"/>
              </a:rPr>
              <a:t>Recommendations</a:t>
            </a:r>
          </a:p>
          <a:p>
            <a:pPr marL="0" indent="0" defTabSz="457200" fontAlgn="base">
              <a:lnSpc>
                <a:spcPct val="100000"/>
              </a:lnSpc>
              <a:spcBef>
                <a:spcPct val="0"/>
              </a:spcBef>
              <a:spcAft>
                <a:spcPct val="0"/>
              </a:spcAft>
              <a:buSzTx/>
              <a:buNone/>
            </a:pPr>
            <a:endParaRPr lang="en-US" altLang="en-US" sz="1800" b="1" u="sng" dirty="0">
              <a:latin typeface="Arial" panose="020B0604020202020204" pitchFamily="34" charset="0"/>
            </a:endParaRPr>
          </a:p>
          <a:p>
            <a:pPr marL="285750" lvl="0" indent="-285750" defTabSz="457200" fontAlgn="base">
              <a:lnSpc>
                <a:spcPct val="100000"/>
              </a:lnSpc>
              <a:spcBef>
                <a:spcPct val="0"/>
              </a:spcBef>
              <a:spcAft>
                <a:spcPct val="0"/>
              </a:spcAft>
              <a:buSzTx/>
            </a:pPr>
            <a:r>
              <a:rPr lang="en-US" altLang="en-US" sz="1800" dirty="0">
                <a:latin typeface="Arial" panose="020B0604020202020204" pitchFamily="34" charset="0"/>
              </a:rPr>
              <a:t>For Airlines: Dynamic Pricing Strategies: Airlines should leverage models like the Random Forest Regressor to optimize pricing in real-time, ensuring competitive yet profitable ticket pricing.</a:t>
            </a:r>
          </a:p>
          <a:p>
            <a:pPr marL="285750" lvl="0" indent="-285750" defTabSz="457200" fontAlgn="base">
              <a:lnSpc>
                <a:spcPct val="100000"/>
              </a:lnSpc>
              <a:spcBef>
                <a:spcPct val="0"/>
              </a:spcBef>
              <a:spcAft>
                <a:spcPct val="0"/>
              </a:spcAft>
              <a:buSzTx/>
            </a:pPr>
            <a:r>
              <a:rPr lang="en-US" altLang="en-US" sz="1800" dirty="0">
                <a:latin typeface="Arial" panose="020B0604020202020204" pitchFamily="34" charset="0"/>
              </a:rPr>
              <a:t>For Consumers: Informed Booking: Consumers can use insights from such models to determine the best times to purchase tickets, potentially saving money by avoiding peak pricing periods.</a:t>
            </a:r>
          </a:p>
          <a:p>
            <a:pPr marL="0" lvl="0" indent="0" defTabSz="457200" fontAlgn="base">
              <a:lnSpc>
                <a:spcPct val="100000"/>
              </a:lnSpc>
              <a:spcBef>
                <a:spcPct val="0"/>
              </a:spcBef>
              <a:spcAft>
                <a:spcPct val="0"/>
              </a:spcAft>
              <a:buSzTx/>
              <a:buNone/>
            </a:pPr>
            <a:endParaRPr lang="en-US" altLang="en-US" sz="1800" dirty="0">
              <a:latin typeface="Arial" panose="020B0604020202020204" pitchFamily="34" charset="0"/>
            </a:endParaRPr>
          </a:p>
          <a:p>
            <a:pPr marL="0" lvl="0" indent="0" defTabSz="457200" fontAlgn="base">
              <a:lnSpc>
                <a:spcPct val="100000"/>
              </a:lnSpc>
              <a:spcBef>
                <a:spcPct val="0"/>
              </a:spcBef>
              <a:spcAft>
                <a:spcPct val="0"/>
              </a:spcAft>
              <a:buSzTx/>
              <a:buNone/>
            </a:pPr>
            <a:r>
              <a:rPr lang="en-US" altLang="en-US" sz="1800" dirty="0">
                <a:latin typeface="Arial" panose="020B0604020202020204" pitchFamily="34" charset="0"/>
              </a:rPr>
              <a:t>By utilizing these predictive insights, stakeholders can make data-driven decisions that enhance both profitability and customer satisfaction in the dynamic aviation market.</a:t>
            </a: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t>Flight Price Prediction</a:t>
            </a:r>
          </a:p>
        </p:txBody>
      </p:sp>
      <p:sp>
        <p:nvSpPr>
          <p:cNvPr id="3" name="Subtitle 2"/>
          <p:cNvSpPr>
            <a:spLocks noGrp="1"/>
          </p:cNvSpPr>
          <p:nvPr>
            <p:ph type="subTitle" idx="1"/>
          </p:nvPr>
        </p:nvSpPr>
        <p:spPr/>
        <p:txBody>
          <a:bodyPr>
            <a:normAutofit fontScale="92500" lnSpcReduction="20000"/>
          </a:bodyPr>
          <a:lstStyle/>
          <a:p>
            <a:r>
              <a:rPr dirty="0"/>
              <a:t>A Predictive Model for Airfare Pricing</a:t>
            </a:r>
          </a:p>
          <a:p>
            <a:r>
              <a:rPr lang="en-IN" dirty="0"/>
              <a:t>INDIVIDUAL PROJECT BY</a:t>
            </a:r>
            <a:r>
              <a:rPr dirty="0"/>
              <a:t>: </a:t>
            </a:r>
            <a:endParaRPr lang="en-US" dirty="0"/>
          </a:p>
          <a:p>
            <a:r>
              <a:rPr dirty="0"/>
              <a:t>Vatsal Shah</a:t>
            </a:r>
            <a:endParaRPr lang="en-US" dirty="0"/>
          </a:p>
          <a:p>
            <a:r>
              <a:rPr lang="en-US" dirty="0"/>
              <a:t>vatsal793@gmail.com</a:t>
            </a:r>
          </a:p>
          <a:p>
            <a:endParaRPr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E4CE-6AAB-447C-8D5D-0A4D522F045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EEBFEAB-BDA2-4A5D-87E7-B33B2C4C1701}"/>
              </a:ext>
            </a:extLst>
          </p:cNvPr>
          <p:cNvPicPr>
            <a:picLocks noGrp="1" noChangeAspect="1"/>
          </p:cNvPicPr>
          <p:nvPr>
            <p:ph idx="1"/>
          </p:nvPr>
        </p:nvPicPr>
        <p:blipFill>
          <a:blip r:embed="rId2"/>
          <a:stretch>
            <a:fillRect/>
          </a:stretch>
        </p:blipFill>
        <p:spPr>
          <a:xfrm>
            <a:off x="0" y="0"/>
            <a:ext cx="9144000" cy="6858000"/>
          </a:xfrm>
        </p:spPr>
      </p:pic>
    </p:spTree>
    <p:extLst>
      <p:ext uri="{BB962C8B-B14F-4D97-AF65-F5344CB8AC3E}">
        <p14:creationId xmlns:p14="http://schemas.microsoft.com/office/powerpoint/2010/main" val="169435703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465" y="447018"/>
            <a:ext cx="7429499" cy="1478570"/>
          </a:xfrm>
        </p:spPr>
        <p:txBody>
          <a:bodyPr/>
          <a:lstStyle/>
          <a:p>
            <a:r>
              <a:rPr b="1" u="sng" dirty="0"/>
              <a:t>Problem Description</a:t>
            </a:r>
          </a:p>
        </p:txBody>
      </p:sp>
      <p:sp>
        <p:nvSpPr>
          <p:cNvPr id="3" name="Content Placeholder 2"/>
          <p:cNvSpPr>
            <a:spLocks noGrp="1"/>
          </p:cNvSpPr>
          <p:nvPr>
            <p:ph idx="1"/>
          </p:nvPr>
        </p:nvSpPr>
        <p:spPr>
          <a:xfrm>
            <a:off x="856059" y="1911862"/>
            <a:ext cx="7429499" cy="4327620"/>
          </a:xfrm>
        </p:spPr>
        <p:txBody>
          <a:bodyPr>
            <a:normAutofit/>
          </a:bodyPr>
          <a:lstStyle/>
          <a:p>
            <a:r>
              <a:rPr dirty="0"/>
              <a:t>Predicting air ticket prices is a complex challenge in the aviation industry due to the dynamic nature of pricing strategies employed by airlines. </a:t>
            </a:r>
            <a:endParaRPr lang="en-US" dirty="0"/>
          </a:p>
          <a:p>
            <a:r>
              <a:rPr dirty="0"/>
              <a:t>These prices are influenced by various factors, including demand fluctuations, seasonal trends, flight duration, and the specific route taken by the flight. </a:t>
            </a:r>
            <a:endParaRPr lang="en-US" dirty="0"/>
          </a:p>
          <a:p>
            <a:r>
              <a:rPr dirty="0"/>
              <a:t>Accurately forecasting these prices is essential for both airlines and passengers.</a:t>
            </a: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1303" y="180575"/>
            <a:ext cx="7429499" cy="1478570"/>
          </a:xfrm>
        </p:spPr>
        <p:txBody>
          <a:bodyPr/>
          <a:lstStyle/>
          <a:p>
            <a:r>
              <a:rPr b="1" u="sng" dirty="0"/>
              <a:t>Dataset Overview</a:t>
            </a:r>
          </a:p>
        </p:txBody>
      </p:sp>
      <p:sp>
        <p:nvSpPr>
          <p:cNvPr id="3" name="Content Placeholder 2"/>
          <p:cNvSpPr>
            <a:spLocks noGrp="1"/>
          </p:cNvSpPr>
          <p:nvPr>
            <p:ph idx="1"/>
          </p:nvPr>
        </p:nvSpPr>
        <p:spPr>
          <a:xfrm>
            <a:off x="856060" y="1658143"/>
            <a:ext cx="7429499" cy="3541714"/>
          </a:xfrm>
        </p:spPr>
        <p:txBody>
          <a:bodyPr/>
          <a:lstStyle/>
          <a:p>
            <a:r>
              <a:rPr dirty="0"/>
              <a:t>The dataset includes detailed information about various flights, such as the airline, date of journey, source and destination cities, flight duration, total stops, and ticket price. </a:t>
            </a:r>
            <a:endParaRPr lang="en-US" dirty="0"/>
          </a:p>
          <a:p>
            <a:r>
              <a:rPr dirty="0"/>
              <a:t>The goal is to uncover patterns and trends that influence air ticket pricing.</a:t>
            </a: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297" y="292615"/>
            <a:ext cx="7429499" cy="1478570"/>
          </a:xfrm>
        </p:spPr>
        <p:txBody>
          <a:bodyPr/>
          <a:lstStyle/>
          <a:p>
            <a:r>
              <a:rPr b="1" u="sng" dirty="0"/>
              <a:t>Approach</a:t>
            </a:r>
          </a:p>
        </p:txBody>
      </p:sp>
      <p:sp>
        <p:nvSpPr>
          <p:cNvPr id="3" name="Content Placeholder 2"/>
          <p:cNvSpPr>
            <a:spLocks noGrp="1"/>
          </p:cNvSpPr>
          <p:nvPr>
            <p:ph idx="1"/>
          </p:nvPr>
        </p:nvSpPr>
        <p:spPr>
          <a:xfrm>
            <a:off x="856059" y="1771185"/>
            <a:ext cx="7429499" cy="4235720"/>
          </a:xfrm>
        </p:spPr>
        <p:txBody>
          <a:bodyPr/>
          <a:lstStyle/>
          <a:p>
            <a:pPr marL="0" indent="0">
              <a:buNone/>
            </a:pPr>
            <a:r>
              <a:rPr dirty="0"/>
              <a:t>1. Data Collection and Preprocessing</a:t>
            </a:r>
          </a:p>
          <a:p>
            <a:pPr marL="0" indent="0">
              <a:buNone/>
            </a:pPr>
            <a:r>
              <a:rPr dirty="0"/>
              <a:t>2. Exploratory Data Analysis (EDA)</a:t>
            </a:r>
          </a:p>
          <a:p>
            <a:pPr marL="0" indent="0">
              <a:buNone/>
            </a:pPr>
            <a:r>
              <a:rPr dirty="0"/>
              <a:t>3. Feature Engineering</a:t>
            </a:r>
          </a:p>
          <a:p>
            <a:pPr marL="0" indent="0">
              <a:buNone/>
            </a:pPr>
            <a:r>
              <a:rPr dirty="0"/>
              <a:t>4. Model Training and Evaluation</a:t>
            </a:r>
          </a:p>
          <a:p>
            <a:pPr marL="0" indent="0">
              <a:buNone/>
            </a:pPr>
            <a:r>
              <a:rPr dirty="0"/>
              <a:t>5. Hyperparameter Tuning</a:t>
            </a:r>
          </a:p>
          <a:p>
            <a:pPr marL="0" indent="0">
              <a:buNone/>
            </a:pPr>
            <a:r>
              <a:rPr dirty="0"/>
              <a:t>6. Conclusion and Recommendations</a:t>
            </a: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343" y="-326786"/>
            <a:ext cx="7429499" cy="1478570"/>
          </a:xfrm>
        </p:spPr>
        <p:txBody>
          <a:bodyPr/>
          <a:lstStyle/>
          <a:p>
            <a:r>
              <a:rPr b="1" u="sng" dirty="0"/>
              <a:t>Data Preprocessing</a:t>
            </a:r>
          </a:p>
        </p:txBody>
      </p:sp>
      <p:sp>
        <p:nvSpPr>
          <p:cNvPr id="6" name="Rectangle 2">
            <a:extLst>
              <a:ext uri="{FF2B5EF4-FFF2-40B4-BE49-F238E27FC236}">
                <a16:creationId xmlns:a16="http://schemas.microsoft.com/office/drawing/2014/main" id="{945B2E14-0328-411C-9068-934045F5BAD6}"/>
              </a:ext>
            </a:extLst>
          </p:cNvPr>
          <p:cNvSpPr>
            <a:spLocks noGrp="1" noChangeArrowheads="1"/>
          </p:cNvSpPr>
          <p:nvPr>
            <p:ph idx="1"/>
          </p:nvPr>
        </p:nvSpPr>
        <p:spPr bwMode="auto">
          <a:xfrm>
            <a:off x="0" y="701966"/>
            <a:ext cx="89836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Handling Missing Values:</a:t>
            </a:r>
            <a:r>
              <a:rPr kumimoji="0" lang="en-US" altLang="en-US" sz="1800" b="0" i="0" u="none" strike="noStrike" cap="none" normalizeH="0" baseline="0" dirty="0">
                <a:ln>
                  <a:noFill/>
                </a:ln>
                <a:solidFill>
                  <a:schemeClr val="tx1"/>
                </a:solidFill>
                <a:effectLst/>
                <a:latin typeface="Arial" panose="020B0604020202020204" pitchFamily="34" charset="0"/>
              </a:rPr>
              <a:t> Missing values in the dataset were handled by imputing or dropping based on the feature's importance.</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Date Conversion:</a:t>
            </a:r>
            <a:r>
              <a:rPr kumimoji="0" lang="en-US" altLang="en-US" sz="1800" b="0" i="0" u="none" strike="noStrike" cap="none" normalizeH="0" baseline="0" dirty="0">
                <a:ln>
                  <a:noFill/>
                </a:ln>
                <a:solidFill>
                  <a:schemeClr val="tx1"/>
                </a:solidFill>
                <a:effectLst/>
                <a:latin typeface="Arial" panose="020B0604020202020204" pitchFamily="34" charset="0"/>
              </a:rPr>
              <a:t> The journey date was converted into day and month features to capture the time-related trends.</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Time Feature Extraction:</a:t>
            </a:r>
            <a:r>
              <a:rPr kumimoji="0" lang="en-US" altLang="en-US" sz="1800" b="0" i="0" u="none" strike="noStrike" cap="none" normalizeH="0" baseline="0" dirty="0">
                <a:ln>
                  <a:noFill/>
                </a:ln>
                <a:solidFill>
                  <a:schemeClr val="tx1"/>
                </a:solidFill>
                <a:effectLst/>
                <a:latin typeface="Arial" panose="020B0604020202020204" pitchFamily="34" charset="0"/>
              </a:rPr>
              <a:t> Departure and arrival times were broken down into hours and minutes for better analysis.</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Duration Calculation:</a:t>
            </a:r>
            <a:r>
              <a:rPr kumimoji="0" lang="en-US" altLang="en-US" sz="1800" b="0" i="0" u="none" strike="noStrike" cap="none" normalizeH="0" baseline="0" dirty="0">
                <a:ln>
                  <a:noFill/>
                </a:ln>
                <a:solidFill>
                  <a:schemeClr val="tx1"/>
                </a:solidFill>
                <a:effectLst/>
                <a:latin typeface="Arial" panose="020B0604020202020204" pitchFamily="34" charset="0"/>
              </a:rPr>
              <a:t> Total duration was calculated in minutes for more accurate modeling. </a:t>
            </a:r>
          </a:p>
        </p:txBody>
      </p:sp>
      <p:pic>
        <p:nvPicPr>
          <p:cNvPr id="7" name="Picture 6">
            <a:extLst>
              <a:ext uri="{FF2B5EF4-FFF2-40B4-BE49-F238E27FC236}">
                <a16:creationId xmlns:a16="http://schemas.microsoft.com/office/drawing/2014/main" id="{F46C181E-B450-4235-AAFF-5623E9F409EB}"/>
              </a:ext>
            </a:extLst>
          </p:cNvPr>
          <p:cNvPicPr>
            <a:picLocks noChangeAspect="1"/>
          </p:cNvPicPr>
          <p:nvPr/>
        </p:nvPicPr>
        <p:blipFill>
          <a:blip r:embed="rId2"/>
          <a:stretch>
            <a:fillRect/>
          </a:stretch>
        </p:blipFill>
        <p:spPr>
          <a:xfrm>
            <a:off x="160337" y="3299757"/>
            <a:ext cx="8823326" cy="3057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274" y="-366490"/>
            <a:ext cx="9880269" cy="1478570"/>
          </a:xfrm>
        </p:spPr>
        <p:txBody>
          <a:bodyPr>
            <a:normAutofit/>
          </a:bodyPr>
          <a:lstStyle/>
          <a:p>
            <a:r>
              <a:rPr sz="3200" b="1" u="sng" dirty="0"/>
              <a:t>Exploratory Data Analysis</a:t>
            </a:r>
          </a:p>
        </p:txBody>
      </p:sp>
      <p:sp>
        <p:nvSpPr>
          <p:cNvPr id="3" name="Content Placeholder 2"/>
          <p:cNvSpPr>
            <a:spLocks noGrp="1"/>
          </p:cNvSpPr>
          <p:nvPr>
            <p:ph idx="1"/>
          </p:nvPr>
        </p:nvSpPr>
        <p:spPr>
          <a:xfrm>
            <a:off x="126609" y="787790"/>
            <a:ext cx="3038622" cy="5697415"/>
          </a:xfrm>
        </p:spPr>
        <p:txBody>
          <a:bodyPr>
            <a:normAutofit lnSpcReduction="10000"/>
          </a:bodyPr>
          <a:lstStyle/>
          <a:p>
            <a:pPr marL="0" indent="0">
              <a:buNone/>
            </a:pPr>
            <a:r>
              <a:rPr lang="en-US" b="1" dirty="0"/>
              <a:t>Distributions of Key Features:</a:t>
            </a:r>
          </a:p>
          <a:p>
            <a:r>
              <a:rPr lang="en-US" b="1" dirty="0"/>
              <a:t>Total Stops:</a:t>
            </a:r>
            <a:r>
              <a:rPr lang="en-US" dirty="0"/>
              <a:t> A majority of flights have 1 stop, followed by non-stop and 2-stop flights.</a:t>
            </a:r>
          </a:p>
          <a:p>
            <a:r>
              <a:rPr lang="en-US" b="1" dirty="0"/>
              <a:t>Journey Dates:</a:t>
            </a:r>
            <a:r>
              <a:rPr lang="en-US" dirty="0"/>
              <a:t> The distribution of journey dates indicates certain peaks, likely due to seasonal trends.</a:t>
            </a:r>
          </a:p>
          <a:p>
            <a:endParaRPr dirty="0"/>
          </a:p>
        </p:txBody>
      </p:sp>
      <p:pic>
        <p:nvPicPr>
          <p:cNvPr id="17" name="Picture 16">
            <a:extLst>
              <a:ext uri="{FF2B5EF4-FFF2-40B4-BE49-F238E27FC236}">
                <a16:creationId xmlns:a16="http://schemas.microsoft.com/office/drawing/2014/main" id="{351D76B6-C07B-4964-99BF-BB4DCE55AD21}"/>
              </a:ext>
            </a:extLst>
          </p:cNvPr>
          <p:cNvPicPr>
            <a:picLocks noChangeAspect="1"/>
          </p:cNvPicPr>
          <p:nvPr/>
        </p:nvPicPr>
        <p:blipFill>
          <a:blip r:embed="rId2"/>
          <a:stretch>
            <a:fillRect/>
          </a:stretch>
        </p:blipFill>
        <p:spPr>
          <a:xfrm>
            <a:off x="3224821" y="787790"/>
            <a:ext cx="5762134" cy="2982352"/>
          </a:xfrm>
          <a:prstGeom prst="rect">
            <a:avLst/>
          </a:prstGeom>
        </p:spPr>
      </p:pic>
      <p:pic>
        <p:nvPicPr>
          <p:cNvPr id="19" name="Picture 18">
            <a:extLst>
              <a:ext uri="{FF2B5EF4-FFF2-40B4-BE49-F238E27FC236}">
                <a16:creationId xmlns:a16="http://schemas.microsoft.com/office/drawing/2014/main" id="{EC6F60A4-860E-4F58-9E25-68C8B96AFDE1}"/>
              </a:ext>
            </a:extLst>
          </p:cNvPr>
          <p:cNvPicPr>
            <a:picLocks noChangeAspect="1"/>
          </p:cNvPicPr>
          <p:nvPr/>
        </p:nvPicPr>
        <p:blipFill>
          <a:blip r:embed="rId3"/>
          <a:stretch>
            <a:fillRect/>
          </a:stretch>
        </p:blipFill>
        <p:spPr>
          <a:xfrm>
            <a:off x="3224821" y="3819879"/>
            <a:ext cx="5762134" cy="29505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F1BE3F-64C8-4536-9F17-281EC90664AC}"/>
              </a:ext>
            </a:extLst>
          </p:cNvPr>
          <p:cNvPicPr>
            <a:picLocks noGrp="1" noChangeAspect="1"/>
          </p:cNvPicPr>
          <p:nvPr>
            <p:ph idx="1"/>
          </p:nvPr>
        </p:nvPicPr>
        <p:blipFill>
          <a:blip r:embed="rId2"/>
          <a:stretch>
            <a:fillRect/>
          </a:stretch>
        </p:blipFill>
        <p:spPr>
          <a:xfrm>
            <a:off x="1351718" y="2584733"/>
            <a:ext cx="6437389" cy="2871222"/>
          </a:xfrm>
        </p:spPr>
      </p:pic>
      <p:sp>
        <p:nvSpPr>
          <p:cNvPr id="11" name="TextBox 10">
            <a:extLst>
              <a:ext uri="{FF2B5EF4-FFF2-40B4-BE49-F238E27FC236}">
                <a16:creationId xmlns:a16="http://schemas.microsoft.com/office/drawing/2014/main" id="{7D1423F6-28AC-40C6-A707-E6FD52ABFE4E}"/>
              </a:ext>
            </a:extLst>
          </p:cNvPr>
          <p:cNvSpPr txBox="1"/>
          <p:nvPr/>
        </p:nvSpPr>
        <p:spPr>
          <a:xfrm>
            <a:off x="430638" y="947279"/>
            <a:ext cx="8352928" cy="646331"/>
          </a:xfrm>
          <a:prstGeom prst="rect">
            <a:avLst/>
          </a:prstGeom>
          <a:noFill/>
        </p:spPr>
        <p:txBody>
          <a:bodyPr wrap="none" rtlCol="0">
            <a:spAutoFit/>
          </a:bodyPr>
          <a:lstStyle/>
          <a:p>
            <a:r>
              <a:rPr lang="en-US" b="1" dirty="0"/>
              <a:t>Ticket Prices:</a:t>
            </a:r>
            <a:r>
              <a:rPr lang="en-US" dirty="0"/>
              <a:t> Prices are skewed towards the lower end, with a few higher-priced outliers.</a:t>
            </a:r>
          </a:p>
          <a:p>
            <a:endParaRPr lang="en-IN" dirty="0"/>
          </a:p>
        </p:txBody>
      </p:sp>
    </p:spTree>
    <p:extLst>
      <p:ext uri="{BB962C8B-B14F-4D97-AF65-F5344CB8AC3E}">
        <p14:creationId xmlns:p14="http://schemas.microsoft.com/office/powerpoint/2010/main" val="31941373"/>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85A-CF83-4D51-B2FC-18820E4C1CAE}"/>
              </a:ext>
            </a:extLst>
          </p:cNvPr>
          <p:cNvSpPr>
            <a:spLocks noGrp="1"/>
          </p:cNvSpPr>
          <p:nvPr>
            <p:ph type="title"/>
          </p:nvPr>
        </p:nvSpPr>
        <p:spPr>
          <a:xfrm>
            <a:off x="2193681" y="-268245"/>
            <a:ext cx="7429499" cy="1478570"/>
          </a:xfrm>
        </p:spPr>
        <p:txBody>
          <a:bodyPr/>
          <a:lstStyle/>
          <a:p>
            <a:r>
              <a:rPr lang="en-IN" b="1" u="sng" dirty="0"/>
              <a:t>Scatter Plot Analysis</a:t>
            </a:r>
          </a:p>
        </p:txBody>
      </p:sp>
      <p:sp>
        <p:nvSpPr>
          <p:cNvPr id="4" name="Rectangle 1">
            <a:extLst>
              <a:ext uri="{FF2B5EF4-FFF2-40B4-BE49-F238E27FC236}">
                <a16:creationId xmlns:a16="http://schemas.microsoft.com/office/drawing/2014/main" id="{9E25EDC1-9C6C-49E9-8E61-E9897171B060}"/>
              </a:ext>
            </a:extLst>
          </p:cNvPr>
          <p:cNvSpPr>
            <a:spLocks noGrp="1" noChangeArrowheads="1"/>
          </p:cNvSpPr>
          <p:nvPr>
            <p:ph idx="1"/>
          </p:nvPr>
        </p:nvSpPr>
        <p:spPr bwMode="auto">
          <a:xfrm>
            <a:off x="0" y="807758"/>
            <a:ext cx="89553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Flight Duration vs. Ticket Price:</a:t>
            </a:r>
            <a:r>
              <a:rPr kumimoji="0" lang="en-US" altLang="en-US" sz="1800" b="0" i="0" u="none" strike="noStrike" cap="none" normalizeH="0" baseline="0" dirty="0">
                <a:ln>
                  <a:noFill/>
                </a:ln>
                <a:solidFill>
                  <a:schemeClr val="tx1"/>
                </a:solidFill>
                <a:effectLst/>
                <a:latin typeface="Arial" panose="020B0604020202020204" pitchFamily="34" charset="0"/>
              </a:rPr>
              <a:t> Highlights the relationship between flight duration and pricing. Longer flights tend to have higher ticket prices.</a:t>
            </a:r>
          </a:p>
        </p:txBody>
      </p:sp>
      <p:pic>
        <p:nvPicPr>
          <p:cNvPr id="6" name="Picture 5">
            <a:extLst>
              <a:ext uri="{FF2B5EF4-FFF2-40B4-BE49-F238E27FC236}">
                <a16:creationId xmlns:a16="http://schemas.microsoft.com/office/drawing/2014/main" id="{E25CFD46-39B3-4163-AEF0-E35C637969F2}"/>
              </a:ext>
            </a:extLst>
          </p:cNvPr>
          <p:cNvPicPr>
            <a:picLocks noChangeAspect="1"/>
          </p:cNvPicPr>
          <p:nvPr/>
        </p:nvPicPr>
        <p:blipFill>
          <a:blip r:embed="rId2"/>
          <a:stretch>
            <a:fillRect/>
          </a:stretch>
        </p:blipFill>
        <p:spPr>
          <a:xfrm>
            <a:off x="188687" y="1790807"/>
            <a:ext cx="8766627" cy="4421308"/>
          </a:xfrm>
          <a:prstGeom prst="rect">
            <a:avLst/>
          </a:prstGeom>
        </p:spPr>
      </p:pic>
    </p:spTree>
    <p:extLst>
      <p:ext uri="{BB962C8B-B14F-4D97-AF65-F5344CB8AC3E}">
        <p14:creationId xmlns:p14="http://schemas.microsoft.com/office/powerpoint/2010/main" val="406750657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393</TotalTime>
  <Words>957</Words>
  <Application>Microsoft Office PowerPoint</Application>
  <PresentationFormat>On-screen Show (4:3)</PresentationFormat>
  <Paragraphs>81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Trebuchet MS</vt:lpstr>
      <vt:lpstr>Tw Cen MT</vt:lpstr>
      <vt:lpstr>Wingdings</vt:lpstr>
      <vt:lpstr>Circuit</vt:lpstr>
      <vt:lpstr>PowerPoint Presentation</vt:lpstr>
      <vt:lpstr>Flight Price Prediction</vt:lpstr>
      <vt:lpstr>Problem Description</vt:lpstr>
      <vt:lpstr>Dataset Overview</vt:lpstr>
      <vt:lpstr>Approach</vt:lpstr>
      <vt:lpstr>Data Preprocessing</vt:lpstr>
      <vt:lpstr>Exploratory Data Analysis</vt:lpstr>
      <vt:lpstr>PowerPoint Presentation</vt:lpstr>
      <vt:lpstr>Scatter Plot Analysis</vt:lpstr>
      <vt:lpstr>Ticket Prices by Airline: Illustrates how different airlines price their tickets, with some airlines consistently charging higher prices than others. </vt:lpstr>
      <vt:lpstr>Correlation Heatmap</vt:lpstr>
      <vt:lpstr>Feature Engineering</vt:lpstr>
      <vt:lpstr>Model Training and Evaluation</vt:lpstr>
      <vt:lpstr>Hyperparameter Tuning</vt:lpstr>
      <vt:lpstr>PowerPoint Presentation</vt:lpstr>
      <vt:lpstr>Correlation Heatmap</vt:lpstr>
      <vt:lpstr>PowerPoint Presentation</vt:lpstr>
      <vt:lpstr>Model Performance</vt:lpstr>
      <vt:lpstr>Conclusion and Recommendations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dc:title>
  <dc:subject/>
  <dc:creator/>
  <cp:keywords/>
  <dc:description>generated using python-pptx</dc:description>
  <cp:lastModifiedBy>Vatsal Shah</cp:lastModifiedBy>
  <cp:revision>44</cp:revision>
  <dcterms:created xsi:type="dcterms:W3CDTF">2013-01-27T09:14:16Z</dcterms:created>
  <dcterms:modified xsi:type="dcterms:W3CDTF">2024-08-22T12:33:08Z</dcterms:modified>
  <cp:category/>
</cp:coreProperties>
</file>